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468" r:id="rId3"/>
    <p:sldId id="498" r:id="rId4"/>
    <p:sldId id="470" r:id="rId5"/>
    <p:sldId id="471" r:id="rId6"/>
    <p:sldId id="482" r:id="rId7"/>
    <p:sldId id="473" r:id="rId8"/>
    <p:sldId id="474" r:id="rId9"/>
    <p:sldId id="519" r:id="rId10"/>
    <p:sldId id="517" r:id="rId11"/>
    <p:sldId id="518" r:id="rId12"/>
    <p:sldId id="476" r:id="rId13"/>
    <p:sldId id="507" r:id="rId14"/>
    <p:sldId id="478" r:id="rId15"/>
    <p:sldId id="479" r:id="rId16"/>
    <p:sldId id="483" r:id="rId17"/>
    <p:sldId id="485" r:id="rId18"/>
    <p:sldId id="487" r:id="rId19"/>
    <p:sldId id="489" r:id="rId20"/>
    <p:sldId id="491" r:id="rId21"/>
    <p:sldId id="499" r:id="rId22"/>
    <p:sldId id="492" r:id="rId23"/>
    <p:sldId id="503" r:id="rId24"/>
    <p:sldId id="493" r:id="rId25"/>
    <p:sldId id="500" r:id="rId26"/>
    <p:sldId id="494" r:id="rId27"/>
    <p:sldId id="497" r:id="rId28"/>
    <p:sldId id="495" r:id="rId29"/>
    <p:sldId id="504" r:id="rId30"/>
    <p:sldId id="501" r:id="rId31"/>
    <p:sldId id="505" r:id="rId32"/>
    <p:sldId id="506" r:id="rId33"/>
    <p:sldId id="490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534" r:id="rId49"/>
    <p:sldId id="535" r:id="rId50"/>
    <p:sldId id="536" r:id="rId51"/>
    <p:sldId id="537" r:id="rId52"/>
    <p:sldId id="538" r:id="rId53"/>
    <p:sldId id="539" r:id="rId54"/>
    <p:sldId id="540" r:id="rId55"/>
    <p:sldId id="541" r:id="rId56"/>
    <p:sldId id="542" r:id="rId57"/>
    <p:sldId id="543" r:id="rId5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3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TPP,</a:t>
            </a:r>
            <a:r>
              <a:rPr lang="en-US" baseline="0" dirty="0" smtClean="0"/>
              <a:t> p. 19-1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3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7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7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/2015/10/06/business/environmentalists-praise-wildlife-measures-in-trans-pacific-trade-pact.html?ref=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7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WSJ: 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WSJ: 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5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9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9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2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“United States and Japan agreed to long periods before American tariffs on Japanese vehicles sold in this country are phased out — 30 years for trucks, 25 for autos, and up to 15 years for some auto parts.” (NYT Oct 5, 2015)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“45 percent of the value of each car or light truck will need to be produced in a Trans-Pacific Partnership country for the vehicle to be charged little or no duty by customs officials.” (NYT Oct 5, 2015)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2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/briefly/2015/10/05/5-challenges-at-the-trans-pacific-partnership-negotiations/“45 percent of the value of each car or light truck will need to be produced in a Trans-Pacific Partnership country for the vehicle to be charged little or no duty by customs officials.” (NYT Oct 5,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3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 smtClean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  <a:endParaRPr lang="en-US" sz="1100" dirty="0">
              <a:solidFill>
                <a:srgbClr val="23336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4022"/>
            <a:ext cx="7772400" cy="801957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Trans-Pacific Partnership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319" y="3609460"/>
            <a:ext cx="7772400" cy="1151848"/>
          </a:xfrm>
        </p:spPr>
        <p:txBody>
          <a:bodyPr>
            <a:normAutofit/>
          </a:bodyPr>
          <a:lstStyle/>
          <a:p>
            <a:r>
              <a:rPr lang="en-US" sz="2800" dirty="0"/>
              <a:t>Alan V. Deardorff</a:t>
            </a:r>
          </a:p>
          <a:p>
            <a:r>
              <a:rPr lang="en-US" sz="2800" dirty="0"/>
              <a:t>University of </a:t>
            </a:r>
            <a:r>
              <a:rPr lang="en-US" sz="2800" dirty="0" smtClean="0"/>
              <a:t>Michigan</a:t>
            </a:r>
          </a:p>
          <a:p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41998" y="5012706"/>
            <a:ext cx="7772400" cy="1151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Lecture </a:t>
            </a:r>
            <a:r>
              <a:rPr lang="en-US" sz="2800" dirty="0" smtClean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6</a:t>
            </a:r>
            <a:endParaRPr lang="en-US" sz="2800" dirty="0">
              <a:solidFill>
                <a:srgbClr val="002F52"/>
              </a:solidFill>
              <a:latin typeface="Palatino Linotype" charset="0"/>
              <a:cs typeface="Palatino Linotype" charset="0"/>
            </a:endParaRPr>
          </a:p>
          <a:p>
            <a:r>
              <a:rPr lang="en-US" sz="2800" dirty="0" err="1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Nankai</a:t>
            </a:r>
            <a:r>
              <a:rPr lang="en-US" sz="2800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 University</a:t>
            </a:r>
          </a:p>
          <a:p>
            <a:r>
              <a:rPr lang="en-US" sz="2800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March </a:t>
            </a:r>
            <a:r>
              <a:rPr lang="en-US" sz="2800" dirty="0" smtClean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3, </a:t>
            </a:r>
            <a:r>
              <a:rPr lang="en-US" sz="2800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2016</a:t>
            </a:r>
            <a:endParaRPr lang="en-US" sz="2800" dirty="0">
              <a:solidFill>
                <a:srgbClr val="002F52"/>
              </a:solidFill>
              <a:latin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36"/>
            <a:ext cx="9144000" cy="3678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4085613"/>
            <a:ext cx="9144000" cy="1125957"/>
            <a:chOff x="0" y="5009314"/>
            <a:chExt cx="9144000" cy="11259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08440"/>
              <a:ext cx="9144000" cy="7268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09314"/>
              <a:ext cx="9144000" cy="4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2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34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52" y="5330913"/>
            <a:ext cx="2069847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Bovine Meat Cuts (i.e., Beef)</a:t>
            </a:r>
            <a:endParaRPr lang="en-US" sz="2400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H="1">
            <a:off x="400873" y="4953002"/>
            <a:ext cx="390272" cy="608745"/>
          </a:xfrm>
          <a:prstGeom prst="curvedConnector4">
            <a:avLst>
              <a:gd name="adj1" fmla="val -58575"/>
              <a:gd name="adj2" fmla="val 6896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3514" y="5619182"/>
            <a:ext cx="32516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US21:  No higher that Peru FTA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14900" y="5041869"/>
            <a:ext cx="1269866" cy="5773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969" y="460301"/>
            <a:ext cx="236809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EIF:  Entry In Force (duty-free from start)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47579" y="1096895"/>
            <a:ext cx="692655" cy="1289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5171" y="5983264"/>
            <a:ext cx="240657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US13:  Base rate until 2022; duty-free in 2022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866820" y="5003382"/>
            <a:ext cx="711894" cy="962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086" y="3327623"/>
            <a:ext cx="3251628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B10:  Eliminated in 10 annual stages, duty-free in year 10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5914900" y="3973954"/>
            <a:ext cx="2050626" cy="5675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1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Trade in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Trade in </a:t>
            </a:r>
            <a:r>
              <a:rPr lang="en-US" dirty="0" smtClean="0"/>
              <a:t>services:  </a:t>
            </a:r>
            <a:r>
              <a:rPr lang="en-US" dirty="0"/>
              <a:t>Reduce/remove </a:t>
            </a:r>
            <a:r>
              <a:rPr lang="en-US" dirty="0" smtClean="0"/>
              <a:t>barriers among TPP countries</a:t>
            </a:r>
          </a:p>
          <a:p>
            <a:pPr lvl="1"/>
            <a:r>
              <a:rPr lang="en-US" dirty="0" smtClean="0"/>
              <a:t>Remove restrictions on service providers (most restrictive in poorer countries).</a:t>
            </a:r>
          </a:p>
          <a:p>
            <a:pPr lvl="1"/>
            <a:r>
              <a:rPr lang="en-US" dirty="0" smtClean="0"/>
              <a:t>Facilitate international movement of persons working temporarily in firms if needed for other aspects of TPP commitments.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4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Digital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Digital trade:  Facilitate data flows and E-</a:t>
            </a:r>
            <a:r>
              <a:rPr lang="en-US" dirty="0" smtClean="0"/>
              <a:t>commerce</a:t>
            </a:r>
          </a:p>
          <a:p>
            <a:pPr lvl="1"/>
            <a:r>
              <a:rPr lang="en-US" dirty="0" smtClean="0"/>
              <a:t>Bars customs duties on digital products</a:t>
            </a:r>
          </a:p>
          <a:p>
            <a:pPr lvl="1"/>
            <a:r>
              <a:rPr lang="en-US" dirty="0" smtClean="0"/>
              <a:t>Prevents blocking of cross-border data flows</a:t>
            </a:r>
          </a:p>
          <a:p>
            <a:pPr lvl="1"/>
            <a:r>
              <a:rPr lang="en-US" dirty="0" smtClean="0"/>
              <a:t>Prohibits forced localization of data centers</a:t>
            </a:r>
          </a:p>
          <a:p>
            <a:pPr lvl="1"/>
            <a:r>
              <a:rPr lang="en-US" dirty="0" smtClean="0"/>
              <a:t>(Some exceptions permitted.)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3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Investment:  Investor/State Dispute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Right of establishment</a:t>
            </a:r>
          </a:p>
          <a:p>
            <a:pPr lvl="1"/>
            <a:r>
              <a:rPr lang="en-US" dirty="0" smtClean="0"/>
              <a:t>Transfer of payments out of host country</a:t>
            </a:r>
          </a:p>
          <a:p>
            <a:pPr lvl="1"/>
            <a:r>
              <a:rPr lang="en-US" dirty="0" smtClean="0"/>
              <a:t>Investor-State Dispute Settlement (ISDS) to prevent expropriation or “indirect expropriation”</a:t>
            </a:r>
          </a:p>
          <a:p>
            <a:pPr lvl="2"/>
            <a:r>
              <a:rPr lang="en-US" dirty="0" smtClean="0"/>
              <a:t>Allows foreign investors to seek international arbitration to settle disputes with host governments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4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Intellectual Property:   Expanded patents,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Expand IP protection beyond that already covered in the WTO</a:t>
            </a:r>
          </a:p>
          <a:p>
            <a:pPr lvl="1"/>
            <a:r>
              <a:rPr lang="en-US" dirty="0" smtClean="0"/>
              <a:t>Extend copyright protection from 50 to 70 years from death of author</a:t>
            </a:r>
          </a:p>
          <a:p>
            <a:pPr lvl="1"/>
            <a:r>
              <a:rPr lang="en-US" dirty="0" smtClean="0"/>
              <a:t>Criminal penalties for copyright violation and for theft of trade secrets</a:t>
            </a:r>
          </a:p>
          <a:p>
            <a:pPr lvl="1"/>
            <a:r>
              <a:rPr lang="en-US" dirty="0" smtClean="0"/>
              <a:t>Extend period of data exclusivity on some types of medicines, esp. biologics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0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Labor:   </a:t>
            </a:r>
            <a:r>
              <a:rPr lang="en-US" dirty="0"/>
              <a:t>Enforcement of labor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ILO Core Labor Standards (not enforced by ILO)</a:t>
            </a:r>
          </a:p>
          <a:p>
            <a:pPr lvl="2"/>
            <a:r>
              <a:rPr lang="en-US" dirty="0" smtClean="0"/>
              <a:t>Freedom of association and collective bargaining</a:t>
            </a:r>
          </a:p>
          <a:p>
            <a:pPr lvl="2"/>
            <a:r>
              <a:rPr lang="en-US" dirty="0" smtClean="0"/>
              <a:t>Elimination of compulsory or forced labor</a:t>
            </a:r>
          </a:p>
          <a:p>
            <a:pPr lvl="2"/>
            <a:r>
              <a:rPr lang="en-US" dirty="0" smtClean="0"/>
              <a:t>Abolition of child labor</a:t>
            </a:r>
          </a:p>
          <a:p>
            <a:pPr lvl="2"/>
            <a:r>
              <a:rPr lang="en-US" dirty="0" smtClean="0"/>
              <a:t>Elimination of discrimination</a:t>
            </a:r>
          </a:p>
          <a:p>
            <a:pPr lvl="1"/>
            <a:r>
              <a:rPr lang="en-US" dirty="0" smtClean="0"/>
              <a:t>TPP will require countries to enforce these, plus “acceptable conditions of work” </a:t>
            </a:r>
          </a:p>
          <a:p>
            <a:pPr lvl="2"/>
            <a:r>
              <a:rPr lang="en-US" dirty="0" smtClean="0"/>
              <a:t>Minimum wage</a:t>
            </a:r>
          </a:p>
          <a:p>
            <a:pPr lvl="2"/>
            <a:r>
              <a:rPr lang="en-US" dirty="0" smtClean="0"/>
              <a:t>Hours of work</a:t>
            </a:r>
          </a:p>
          <a:p>
            <a:pPr lvl="2"/>
            <a:r>
              <a:rPr lang="en-US" dirty="0" smtClean="0"/>
              <a:t>Occupational safety and health</a:t>
            </a:r>
          </a:p>
          <a:p>
            <a:pPr lvl="1"/>
            <a:r>
              <a:rPr lang="en-US" dirty="0" smtClean="0"/>
              <a:t>Violation will be subject to TPP dispute settlement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9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Environment:   </a:t>
            </a:r>
            <a:r>
              <a:rPr lang="en-US" dirty="0"/>
              <a:t>Enforcement of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US was pushed to include:</a:t>
            </a:r>
          </a:p>
          <a:p>
            <a:pPr lvl="2"/>
            <a:r>
              <a:rPr lang="en-US" dirty="0" smtClean="0"/>
              <a:t>Enforcement of domestic environmental laws and </a:t>
            </a:r>
            <a:r>
              <a:rPr lang="en-US" dirty="0"/>
              <a:t>multilateral agreements</a:t>
            </a:r>
            <a:endParaRPr lang="en-US" dirty="0" smtClean="0"/>
          </a:p>
          <a:p>
            <a:pPr lvl="2"/>
            <a:r>
              <a:rPr lang="en-US" dirty="0" smtClean="0"/>
              <a:t>Prohibition of relaxing rules to encourage trade or investment</a:t>
            </a:r>
          </a:p>
          <a:p>
            <a:pPr lvl="2"/>
            <a:r>
              <a:rPr lang="en-US" dirty="0" smtClean="0"/>
              <a:t>Provisions to combat:  wildlife trafficking, illegal logging and fishing, fishing subsidies</a:t>
            </a:r>
          </a:p>
          <a:p>
            <a:pPr lvl="2"/>
            <a:r>
              <a:rPr lang="en-US" dirty="0" smtClean="0"/>
              <a:t>Stakeholder participation</a:t>
            </a:r>
          </a:p>
          <a:p>
            <a:pPr lvl="1"/>
            <a:r>
              <a:rPr lang="en-US" dirty="0" smtClean="0"/>
              <a:t>Much of this is included in TPP, together with mechanisms for enforcement.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0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State-Owned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State-Owned </a:t>
            </a:r>
            <a:r>
              <a:rPr lang="en-US" dirty="0" smtClean="0"/>
              <a:t>Enterprises (SOEs):  Achieve “competitive neutrality”</a:t>
            </a:r>
            <a:endParaRPr lang="en-US" dirty="0"/>
          </a:p>
          <a:p>
            <a:pPr lvl="1"/>
            <a:r>
              <a:rPr lang="en-US" dirty="0" smtClean="0"/>
              <a:t>Addresses commercial disadvantages of private firms competing with SOEs</a:t>
            </a:r>
          </a:p>
          <a:p>
            <a:pPr lvl="1"/>
            <a:r>
              <a:rPr lang="en-US" dirty="0" smtClean="0"/>
              <a:t>Requires transparency and reporting</a:t>
            </a:r>
          </a:p>
          <a:p>
            <a:pPr lvl="1"/>
            <a:r>
              <a:rPr lang="en-US" dirty="0" smtClean="0"/>
              <a:t>Prohibits noncommercial assistance to SOEs that adversely impacts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Several Issues threatened to derail the negotiations and were resolved only at the last minute:</a:t>
            </a:r>
          </a:p>
          <a:p>
            <a:pPr lvl="1"/>
            <a:r>
              <a:rPr lang="en-US" dirty="0" smtClean="0"/>
              <a:t>Biologic Drugs</a:t>
            </a:r>
          </a:p>
          <a:p>
            <a:pPr lvl="1"/>
            <a:r>
              <a:rPr lang="en-US" dirty="0" smtClean="0"/>
              <a:t>Dairy Products</a:t>
            </a:r>
          </a:p>
          <a:p>
            <a:pPr lvl="1"/>
            <a:r>
              <a:rPr lang="en-US" dirty="0" smtClean="0"/>
              <a:t>Auto Parts</a:t>
            </a:r>
          </a:p>
          <a:p>
            <a:pPr lvl="1"/>
            <a:r>
              <a:rPr lang="en-US" dirty="0" smtClean="0"/>
              <a:t>Japanese Agriculture:  Rice, Pork and Beef</a:t>
            </a:r>
          </a:p>
          <a:p>
            <a:pPr lvl="1"/>
            <a:r>
              <a:rPr lang="en-US" dirty="0" smtClean="0"/>
              <a:t>ISDS</a:t>
            </a:r>
          </a:p>
          <a:p>
            <a:pPr lvl="1"/>
            <a:r>
              <a:rPr lang="en-US" dirty="0" smtClean="0"/>
              <a:t>Exchange Rates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5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6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 Is the TPP?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708"/>
            <a:ext cx="8229600" cy="4824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Trans-Pacific Partnership:</a:t>
            </a:r>
          </a:p>
          <a:p>
            <a:pPr marL="457200" lvl="1" indent="0">
              <a:buNone/>
            </a:pPr>
            <a:r>
              <a:rPr lang="en-US" b="1" dirty="0" smtClean="0"/>
              <a:t>“21</a:t>
            </a:r>
            <a:r>
              <a:rPr lang="en-US" b="1" baseline="30000" dirty="0" smtClean="0"/>
              <a:t>st</a:t>
            </a:r>
            <a:r>
              <a:rPr lang="en-US" b="1" dirty="0" smtClean="0"/>
              <a:t>-Century” Trade agreement among 12 countries covering 36% of the world economy</a:t>
            </a:r>
          </a:p>
          <a:p>
            <a:r>
              <a:rPr lang="en-US" dirty="0" smtClean="0"/>
              <a:t>Agreed October 5, 2015, after first being mentioned in 2008 and negotiations since 2010.</a:t>
            </a:r>
          </a:p>
          <a:p>
            <a:r>
              <a:rPr lang="en-US" dirty="0" smtClean="0"/>
              <a:t>Now needs to be approved by all 12 countries, including US.</a:t>
            </a:r>
          </a:p>
          <a:p>
            <a:r>
              <a:rPr lang="en-US" dirty="0" smtClean="0"/>
              <a:t>Approval by US House and Senate will be contentious.</a:t>
            </a:r>
          </a:p>
          <a:p>
            <a:r>
              <a:rPr lang="en-US" dirty="0" smtClean="0"/>
              <a:t>Text released November 5,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5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Biologics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Biologic Drugs </a:t>
            </a:r>
          </a:p>
          <a:p>
            <a:pPr marL="914400" lvl="2" indent="0">
              <a:buNone/>
            </a:pPr>
            <a:r>
              <a:rPr lang="en-US" dirty="0"/>
              <a:t>(advanced medicines made from living organisms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issue: 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period of permitted data </a:t>
            </a:r>
            <a:r>
              <a:rPr lang="en-US" sz="2800" dirty="0" smtClean="0"/>
              <a:t>secrecy </a:t>
            </a:r>
          </a:p>
          <a:p>
            <a:pPr lvl="1"/>
            <a:r>
              <a:rPr lang="en-US" dirty="0" smtClean="0"/>
              <a:t>US wanted 12 years of protection, as contained in the Affordable Care Act.  Japan also favored long period of protection.</a:t>
            </a:r>
          </a:p>
          <a:p>
            <a:pPr lvl="1"/>
            <a:r>
              <a:rPr lang="en-US" dirty="0" smtClean="0"/>
              <a:t>Australia and others wanted much shorter protection, 5 or 6 years, so as to speed the development of generics and reduce costs.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7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</a:t>
            </a:r>
            <a:r>
              <a:rPr lang="en-US" dirty="0"/>
              <a:t>:  Biologics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r>
              <a:rPr lang="en-US" dirty="0"/>
              <a:t>: 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compromise set a mandatory minimum of five years, without setting a maximum, leaving both sides to declare victory</a:t>
            </a:r>
            <a:r>
              <a:rPr lang="en-US" dirty="0" smtClean="0"/>
              <a:t>.” (NYT, Oct 6, 2015) </a:t>
            </a:r>
          </a:p>
          <a:p>
            <a:pPr lvl="1"/>
            <a:r>
              <a:rPr lang="en-US" dirty="0" smtClean="0"/>
              <a:t>US will keep it’s 12-years of protection, but others will not.  5 years protection will be an increase for some countries.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Dairy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Dairy Products</a:t>
            </a:r>
          </a:p>
          <a:p>
            <a:pPr lvl="1"/>
            <a:r>
              <a:rPr lang="en-US" dirty="0" smtClean="0"/>
              <a:t>Exporters (New Zealand, U.S.) wanted reduced barriers into protected markets such as Canada and Japan</a:t>
            </a:r>
          </a:p>
          <a:p>
            <a:pPr lvl="1"/>
            <a:r>
              <a:rPr lang="en-US" dirty="0" smtClean="0"/>
              <a:t>New Zealand also wanted increased exports into U.S.</a:t>
            </a:r>
          </a:p>
          <a:p>
            <a:pPr lvl="1"/>
            <a:r>
              <a:rPr lang="en-US" dirty="0" smtClean="0"/>
              <a:t>Canada resisted because of its dairy support program.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4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Dairy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Resolution:  </a:t>
            </a:r>
          </a:p>
          <a:p>
            <a:pPr lvl="1"/>
            <a:r>
              <a:rPr lang="en-US" dirty="0" smtClean="0"/>
              <a:t>Some expanded imports into Canada and US was agreed via</a:t>
            </a:r>
          </a:p>
          <a:p>
            <a:pPr lvl="2"/>
            <a:r>
              <a:rPr lang="en-US" dirty="0" smtClean="0"/>
              <a:t>Expanding tariff-rate quotas</a:t>
            </a:r>
          </a:p>
          <a:p>
            <a:pPr lvl="2"/>
            <a:r>
              <a:rPr lang="en-US" dirty="0" smtClean="0"/>
              <a:t>Some lowered tariffs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Contentious Issues: </a:t>
            </a:r>
            <a:r>
              <a:rPr lang="en-US" dirty="0"/>
              <a:t>Auto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Auto Parts</a:t>
            </a:r>
          </a:p>
          <a:p>
            <a:pPr lvl="1"/>
            <a:r>
              <a:rPr lang="en-US" dirty="0" smtClean="0"/>
              <a:t>Issues are </a:t>
            </a:r>
            <a:endParaRPr lang="en-US" dirty="0"/>
          </a:p>
          <a:p>
            <a:pPr lvl="2"/>
            <a:r>
              <a:rPr lang="en-US" dirty="0"/>
              <a:t>Tariffs and other barriers into both US and Japan</a:t>
            </a:r>
          </a:p>
          <a:p>
            <a:pPr lvl="3"/>
            <a:r>
              <a:rPr lang="en-US" dirty="0"/>
              <a:t>US has 25% tariff on trucks (&amp; only 2.5% on cars)</a:t>
            </a:r>
          </a:p>
          <a:p>
            <a:pPr lvl="3"/>
            <a:r>
              <a:rPr lang="en-US" dirty="0"/>
              <a:t>Japan has non-tariff barriers</a:t>
            </a:r>
          </a:p>
          <a:p>
            <a:pPr lvl="2"/>
            <a:r>
              <a:rPr lang="en-US" dirty="0" smtClean="0"/>
              <a:t>Rule of Origin for cars and car parts:</a:t>
            </a:r>
          </a:p>
          <a:p>
            <a:pPr lvl="3"/>
            <a:r>
              <a:rPr lang="en-US" dirty="0" smtClean="0"/>
              <a:t>Japan wanted it low, to permit it to include inputs from non-TPP countries such as Thailand and China.</a:t>
            </a:r>
          </a:p>
          <a:p>
            <a:pPr lvl="3"/>
            <a:r>
              <a:rPr lang="en-US" dirty="0" smtClean="0"/>
              <a:t>Mexico wanted it at least 50%, to preserve the advantage over those countries that it has in NAFTA, where it is effectively 53-55%.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0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Contentious Issues: Auto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Long phase-outs of US tariffs:  trucks 30 years, cars 25, auto parts up </a:t>
            </a:r>
            <a:r>
              <a:rPr lang="en-US" dirty="0"/>
              <a:t>to </a:t>
            </a:r>
            <a:r>
              <a:rPr lang="en-US" dirty="0" smtClean="0"/>
              <a:t>15</a:t>
            </a:r>
            <a:endParaRPr lang="en-US" dirty="0"/>
          </a:p>
          <a:p>
            <a:pPr lvl="1"/>
            <a:r>
              <a:rPr lang="en-US" dirty="0" smtClean="0"/>
              <a:t>45 </a:t>
            </a:r>
            <a:r>
              <a:rPr lang="en-US" dirty="0"/>
              <a:t>percent </a:t>
            </a:r>
            <a:r>
              <a:rPr lang="en-US" dirty="0" smtClean="0"/>
              <a:t>TPP content for cars &amp; light trucks to qualify for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Japanese Ag.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Rice, Pork, and Beef</a:t>
            </a:r>
          </a:p>
          <a:p>
            <a:pPr lvl="1"/>
            <a:r>
              <a:rPr lang="en-US" dirty="0" smtClean="0"/>
              <a:t>Japan has had a prohibitive tariff on imports of rice, protecting rice farmers who are important supporters of Japan’s ruling Liberal Democratic Party.</a:t>
            </a:r>
          </a:p>
          <a:p>
            <a:pPr lvl="1"/>
            <a:r>
              <a:rPr lang="en-US" dirty="0" smtClean="0"/>
              <a:t>US and Australia are major exporters of rice and want access into Japan</a:t>
            </a:r>
          </a:p>
          <a:p>
            <a:pPr lvl="1"/>
            <a:r>
              <a:rPr lang="en-US" dirty="0" smtClean="0"/>
              <a:t>Pork </a:t>
            </a:r>
            <a:r>
              <a:rPr lang="en-US" dirty="0"/>
              <a:t>and </a:t>
            </a:r>
            <a:r>
              <a:rPr lang="en-US" dirty="0" smtClean="0"/>
              <a:t>beef are similar </a:t>
            </a:r>
            <a:r>
              <a:rPr lang="en-US" dirty="0"/>
              <a:t>to rice but less </a:t>
            </a:r>
            <a:r>
              <a:rPr lang="en-US" dirty="0" smtClean="0"/>
              <a:t>so: </a:t>
            </a:r>
            <a:r>
              <a:rPr lang="en-US" dirty="0"/>
              <a:t>Japan has high </a:t>
            </a:r>
            <a:r>
              <a:rPr lang="en-US" dirty="0" smtClean="0"/>
              <a:t>tariffs, </a:t>
            </a:r>
            <a:r>
              <a:rPr lang="en-US" dirty="0"/>
              <a:t>which the U.S. wants it to reduce.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7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Contentious Issues:  Japanese Ag.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Resolution:  </a:t>
            </a:r>
          </a:p>
          <a:p>
            <a:pPr lvl="1"/>
            <a:r>
              <a:rPr lang="en-US" dirty="0" smtClean="0"/>
              <a:t>Japan will lower its tariff on beef from over 38.5% to </a:t>
            </a:r>
            <a:r>
              <a:rPr lang="en-US" dirty="0"/>
              <a:t>9</a:t>
            </a:r>
            <a:r>
              <a:rPr lang="en-US" dirty="0" smtClean="0"/>
              <a:t>% over 16 years</a:t>
            </a:r>
          </a:p>
          <a:p>
            <a:pPr lvl="1"/>
            <a:r>
              <a:rPr lang="en-US" dirty="0" smtClean="0"/>
              <a:t>Pork tariff will fall from 4.3% to 2.2%, but will also lower minimum import price from ¥482/kg </a:t>
            </a:r>
            <a:r>
              <a:rPr lang="en-US" dirty="0"/>
              <a:t>to ¥125</a:t>
            </a:r>
            <a:r>
              <a:rPr lang="en-US" dirty="0" smtClean="0"/>
              <a:t>, and later </a:t>
            </a:r>
            <a:r>
              <a:rPr lang="en-US" dirty="0"/>
              <a:t>to ¥50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Rice:  New duty-free quota of 50,000 tons, rising to 75,000 tons in year 13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4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ISDS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ISDS:  Investor-State Dispute Settlement</a:t>
            </a:r>
          </a:p>
          <a:p>
            <a:pPr lvl="1"/>
            <a:r>
              <a:rPr lang="en-US" dirty="0" smtClean="0"/>
              <a:t>This gives multinational firms leverage over governments to resist policies that reduce their profits</a:t>
            </a:r>
          </a:p>
          <a:p>
            <a:pPr lvl="1"/>
            <a:r>
              <a:rPr lang="en-US" dirty="0" smtClean="0"/>
              <a:t>Most objected-to have been actions by tobacco companies that use trade agreements to block cigarette labeling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2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ISDS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Resolution:  </a:t>
            </a:r>
          </a:p>
          <a:p>
            <a:pPr lvl="1"/>
            <a:r>
              <a:rPr lang="en-US" dirty="0" smtClean="0"/>
              <a:t>Cigarette companies will not have access to ISDS.</a:t>
            </a:r>
          </a:p>
          <a:p>
            <a:pPr lvl="1"/>
            <a:r>
              <a:rPr lang="en-US" dirty="0" smtClean="0"/>
              <a:t>No other weakening of ISDS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6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 Is the TPP?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708"/>
            <a:ext cx="8229600" cy="4824762"/>
          </a:xfrm>
        </p:spPr>
        <p:txBody>
          <a:bodyPr>
            <a:normAutofit/>
          </a:bodyPr>
          <a:lstStyle/>
          <a:p>
            <a:r>
              <a:rPr lang="en-US" dirty="0" smtClean="0"/>
              <a:t>Once approved, TPP will be a “living agreement”: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pen to enlargement, admitting new members if they agree to its rules and negotiate market access with all members.</a:t>
            </a:r>
          </a:p>
          <a:p>
            <a:pPr lvl="2"/>
            <a:r>
              <a:rPr lang="en-US" dirty="0" smtClean="0"/>
              <a:t>Some others already considering it:  S. Korea, Indonesia, Philippines.</a:t>
            </a:r>
          </a:p>
          <a:p>
            <a:pPr lvl="2"/>
            <a:r>
              <a:rPr lang="en-US" dirty="0" smtClean="0"/>
              <a:t>Could include China in future.</a:t>
            </a:r>
          </a:p>
          <a:p>
            <a:pPr lvl="1"/>
            <a:r>
              <a:rPr lang="en-US" dirty="0" smtClean="0"/>
              <a:t>Rules will change as needed as circumstances and technologies evolve.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9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Contentious Issues:  </a:t>
            </a:r>
            <a:r>
              <a:rPr lang="en-US" dirty="0"/>
              <a:t>Exchange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Exchange Rates</a:t>
            </a:r>
          </a:p>
          <a:p>
            <a:pPr lvl="1"/>
            <a:r>
              <a:rPr lang="en-US" dirty="0" smtClean="0"/>
              <a:t>Many in US wanted TPP to address currency undervaluation (which makes exports cheaper)</a:t>
            </a:r>
          </a:p>
          <a:p>
            <a:pPr lvl="2"/>
            <a:r>
              <a:rPr lang="en-US" dirty="0" smtClean="0"/>
              <a:t>Most other TPP countries opposed this, as did the Obama administration</a:t>
            </a:r>
          </a:p>
          <a:p>
            <a:pPr lvl="2"/>
            <a:r>
              <a:rPr lang="en-US" dirty="0" smtClean="0"/>
              <a:t>Countries often accused of currency manipulation include Japan and China.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0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Contentious Issues:  </a:t>
            </a:r>
            <a:r>
              <a:rPr lang="en-US" dirty="0"/>
              <a:t>Exchange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Resolution:  Side Agreement on Exchange Rates:  </a:t>
            </a:r>
          </a:p>
          <a:p>
            <a:pPr lvl="1"/>
            <a:r>
              <a:rPr lang="en-US" dirty="0" smtClean="0"/>
              <a:t>Commitment to avoid manipulation</a:t>
            </a:r>
          </a:p>
          <a:p>
            <a:pPr lvl="1"/>
            <a:r>
              <a:rPr lang="en-US" dirty="0" smtClean="0"/>
              <a:t>Transparency and Reporting</a:t>
            </a:r>
          </a:p>
          <a:p>
            <a:pPr lvl="1"/>
            <a:r>
              <a:rPr lang="en-US" dirty="0" smtClean="0"/>
              <a:t>Group to meet at least annually to discuss macroeconomic and exchange rate issues</a:t>
            </a:r>
          </a:p>
          <a:p>
            <a:pPr lvl="1"/>
            <a:r>
              <a:rPr lang="en-US" dirty="0" smtClean="0"/>
              <a:t>No enforcement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8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71" y="321718"/>
            <a:ext cx="7486841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Contentious Issues and Their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11" y="1657932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In each case, there were losers and winners, usually both in each country.</a:t>
            </a:r>
          </a:p>
          <a:p>
            <a:r>
              <a:rPr lang="en-US" dirty="0" smtClean="0"/>
              <a:t>Losers may now oppose the TPP.</a:t>
            </a:r>
          </a:p>
          <a:p>
            <a:r>
              <a:rPr lang="en-US" dirty="0" smtClean="0"/>
              <a:t>Thus support for TPP is reduced, and getting it past US Congress will be problematic.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1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Congress has 90 </a:t>
            </a:r>
            <a:r>
              <a:rPr lang="en-US" dirty="0"/>
              <a:t>days to review the </a:t>
            </a:r>
            <a:r>
              <a:rPr lang="en-US" dirty="0" smtClean="0"/>
              <a:t>details before Obama can sign.</a:t>
            </a:r>
          </a:p>
          <a:p>
            <a:r>
              <a:rPr lang="en-US" dirty="0" smtClean="0"/>
              <a:t>USITC will have up to 105 days to do a full economic review.</a:t>
            </a:r>
          </a:p>
          <a:p>
            <a:r>
              <a:rPr lang="en-US" dirty="0" smtClean="0"/>
              <a:t>TPP must be approved by the political process in each of the 12 countries, which may be most problematic in the US.</a:t>
            </a:r>
          </a:p>
          <a:p>
            <a:r>
              <a:rPr lang="en-US" dirty="0" smtClean="0"/>
              <a:t>Congress – both houses – will have to accept or reject it by a simple majority up-or-down (no amendments) vote.</a:t>
            </a:r>
          </a:p>
          <a:p>
            <a:pPr lvl="1"/>
            <a:r>
              <a:rPr lang="en-US" dirty="0" smtClean="0"/>
              <a:t>Decisions are </a:t>
            </a:r>
            <a:r>
              <a:rPr lang="en-US" dirty="0" smtClean="0"/>
              <a:t>unlikely </a:t>
            </a:r>
            <a:r>
              <a:rPr lang="en-US" dirty="0" smtClean="0"/>
              <a:t>during US presidential campaign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 be considered in 2016 </a:t>
            </a:r>
            <a:r>
              <a:rPr lang="en-US" u="sng" dirty="0" smtClean="0"/>
              <a:t>after</a:t>
            </a:r>
            <a:r>
              <a:rPr lang="en-US" dirty="0" smtClean="0"/>
              <a:t> the election.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59" y="1237025"/>
            <a:ext cx="8229600" cy="3888462"/>
          </a:xfrm>
        </p:spPr>
        <p:txBody>
          <a:bodyPr>
            <a:normAutofit/>
          </a:bodyPr>
          <a:lstStyle/>
          <a:p>
            <a:r>
              <a:rPr lang="en-US" dirty="0" smtClean="0"/>
              <a:t>My focus here:</a:t>
            </a:r>
          </a:p>
          <a:p>
            <a:pPr lvl="1"/>
            <a:r>
              <a:rPr lang="en-US" dirty="0" smtClean="0"/>
              <a:t>Trade effects on neighboring countries</a:t>
            </a:r>
          </a:p>
          <a:p>
            <a:pPr lvl="1"/>
            <a:r>
              <a:rPr lang="en-US" dirty="0" smtClean="0"/>
              <a:t>Many of these have FTAs with each other and/or with the US</a:t>
            </a:r>
          </a:p>
          <a:p>
            <a:pPr lvl="1"/>
            <a:r>
              <a:rPr lang="en-US" dirty="0" smtClean="0"/>
              <a:t>How will TPP enhance or undermine the benefits to them of these arrangements?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will TPP affect the trade of its Neighbors?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this is of interest:</a:t>
            </a:r>
          </a:p>
          <a:p>
            <a:pPr lvl="1"/>
            <a:r>
              <a:rPr lang="en-US" dirty="0" smtClean="0"/>
              <a:t>TPP is large, both geographically and economically </a:t>
            </a:r>
          </a:p>
          <a:p>
            <a:pPr lvl="1"/>
            <a:r>
              <a:rPr lang="en-US" dirty="0"/>
              <a:t>Trade has effects on neighboring countries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of these have FTAs with each other and/or with the US</a:t>
            </a:r>
          </a:p>
          <a:p>
            <a:pPr lvl="1"/>
            <a:r>
              <a:rPr lang="en-US" dirty="0"/>
              <a:t>How will TPP enhance or undermine the benefits to them of these arrangements?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1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of </a:t>
            </a:r>
            <a:r>
              <a:rPr lang="en-US" dirty="0"/>
              <a:t>TPP with </a:t>
            </a:r>
            <a:r>
              <a:rPr lang="en-US" dirty="0" smtClean="0"/>
              <a:t>ASEAN</a:t>
            </a:r>
            <a:br>
              <a:rPr lang="en-US" dirty="0" smtClean="0"/>
            </a:br>
            <a:r>
              <a:rPr lang="en-US" dirty="0" smtClean="0"/>
              <a:t>and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TPP overlap</a:t>
            </a:r>
            <a:endParaRPr lang="en-US" dirty="0" smtClean="0"/>
          </a:p>
          <a:p>
            <a:pPr lvl="1"/>
            <a:r>
              <a:rPr lang="en-US" dirty="0" smtClean="0"/>
              <a:t>ASEAN</a:t>
            </a:r>
          </a:p>
          <a:p>
            <a:pPr lvl="2"/>
            <a:r>
              <a:rPr lang="en-US" dirty="0" smtClean="0"/>
              <a:t>Is and FTA itself:  AFTA</a:t>
            </a:r>
            <a:endParaRPr lang="en-US" dirty="0"/>
          </a:p>
          <a:p>
            <a:pPr lvl="2"/>
            <a:r>
              <a:rPr lang="en-US" dirty="0" smtClean="0"/>
              <a:t>Has FTAs with several neighbor countries</a:t>
            </a:r>
          </a:p>
          <a:p>
            <a:pPr lvl="1"/>
            <a:r>
              <a:rPr lang="en-US" dirty="0" smtClean="0"/>
              <a:t>US</a:t>
            </a:r>
          </a:p>
          <a:p>
            <a:pPr lvl="2"/>
            <a:r>
              <a:rPr lang="en-US" dirty="0" smtClean="0"/>
              <a:t>NAFTA (North American Free Trade Area)</a:t>
            </a:r>
          </a:p>
          <a:p>
            <a:pPr lvl="2"/>
            <a:r>
              <a:rPr lang="en-US" dirty="0" smtClean="0"/>
              <a:t>FTAs with several other TPP and non-TPP countries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32667" y="203200"/>
            <a:ext cx="2929466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" name="Content Placeholder 1" descr="TPP FTA charts 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9719733" y="254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 of TPP with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Messages:</a:t>
            </a:r>
          </a:p>
          <a:p>
            <a:pPr lvl="1"/>
            <a:r>
              <a:rPr lang="en-US" dirty="0" smtClean="0"/>
              <a:t>All these countries are heavily linked to existing FTAs</a:t>
            </a:r>
            <a:r>
              <a:rPr lang="en-US" dirty="0"/>
              <a:t>:</a:t>
            </a:r>
            <a:endParaRPr lang="en-US" dirty="0" smtClean="0"/>
          </a:p>
          <a:p>
            <a:pPr lvl="2"/>
            <a:r>
              <a:rPr lang="en-US" dirty="0" smtClean="0"/>
              <a:t>Most are both FTAs and Economic Integration Agreements </a:t>
            </a:r>
            <a:r>
              <a:rPr lang="en-US" dirty="0"/>
              <a:t>(</a:t>
            </a:r>
            <a:r>
              <a:rPr lang="en-US" dirty="0" smtClean="0"/>
              <a:t>EIAs) on services .  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0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Message:</a:t>
            </a:r>
          </a:p>
          <a:p>
            <a:pPr lvl="1"/>
            <a:r>
              <a:rPr lang="en-US" dirty="0"/>
              <a:t>TPP should </a:t>
            </a:r>
            <a:r>
              <a:rPr lang="en-US" dirty="0" smtClean="0"/>
              <a:t>not be understood in the same way that both the original EU and NAFTA were understood, as arrangements among countries that had no other prior arrangements</a:t>
            </a:r>
          </a:p>
          <a:p>
            <a:pPr lvl="1"/>
            <a:r>
              <a:rPr lang="en-US" dirty="0"/>
              <a:t>TPP is </a:t>
            </a:r>
            <a:r>
              <a:rPr lang="en-US" dirty="0" smtClean="0"/>
              <a:t>integration between countries that are already heavily integrated with others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378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F497D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smtClean="0"/>
              <a:t>Overlap of </a:t>
            </a:r>
            <a:r>
              <a:rPr lang="en-US" dirty="0"/>
              <a:t>TPP with </a:t>
            </a:r>
            <a:r>
              <a:rPr lang="en-US" dirty="0" smtClean="0"/>
              <a:t>other FTAs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TTIP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focus mainly on the largest trade flows</a:t>
            </a:r>
          </a:p>
          <a:p>
            <a:pPr lvl="1"/>
            <a:r>
              <a:rPr lang="en-US" dirty="0" smtClean="0"/>
              <a:t>Top-five partners for exports</a:t>
            </a:r>
          </a:p>
          <a:p>
            <a:pPr lvl="1"/>
            <a:r>
              <a:rPr lang="en-US" dirty="0" smtClean="0"/>
              <a:t>Top-five partners for imports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8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32667" y="203200"/>
            <a:ext cx="2929466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1" name="Content Placeholder 10" descr="TPP FTA charts 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9719733" y="254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32667" y="203200"/>
            <a:ext cx="2929466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Content Placeholder 1" descr="TPP FTA charts 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9719733" y="254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Four main effects</a:t>
            </a:r>
          </a:p>
          <a:p>
            <a:pPr lvl="1"/>
            <a:r>
              <a:rPr lang="en-US" b="1" dirty="0" smtClean="0"/>
              <a:t>Trade creation</a:t>
            </a:r>
            <a:r>
              <a:rPr lang="en-US" dirty="0" smtClean="0"/>
              <a:t>:  Import from partner what was previously produced at home</a:t>
            </a:r>
          </a:p>
          <a:p>
            <a:pPr lvl="1"/>
            <a:r>
              <a:rPr lang="en-US" b="1" dirty="0" smtClean="0"/>
              <a:t>Trade diversion</a:t>
            </a:r>
            <a:r>
              <a:rPr lang="en-US" dirty="0" smtClean="0"/>
              <a:t>:  Import from partner what was previously imported from 3</a:t>
            </a:r>
            <a:r>
              <a:rPr lang="en-US" baseline="30000" dirty="0" smtClean="0"/>
              <a:t>rd</a:t>
            </a:r>
            <a:r>
              <a:rPr lang="en-US" dirty="0" smtClean="0"/>
              <a:t> country</a:t>
            </a:r>
          </a:p>
          <a:p>
            <a:pPr lvl="1"/>
            <a:r>
              <a:rPr lang="en-US" b="1" dirty="0" smtClean="0"/>
              <a:t>Preference erosion</a:t>
            </a:r>
            <a:r>
              <a:rPr lang="en-US" dirty="0" smtClean="0"/>
              <a:t>:  Loss of a preference when a previous partner forms FTA with a 3</a:t>
            </a:r>
            <a:r>
              <a:rPr lang="en-US" baseline="30000" dirty="0" smtClean="0"/>
              <a:t>rd</a:t>
            </a:r>
            <a:r>
              <a:rPr lang="en-US" dirty="0" smtClean="0"/>
              <a:t> country</a:t>
            </a:r>
          </a:p>
          <a:p>
            <a:pPr lvl="1"/>
            <a:r>
              <a:rPr lang="en-US" b="1" dirty="0" smtClean="0"/>
              <a:t>Trade reversion</a:t>
            </a:r>
            <a:r>
              <a:rPr lang="en-US" dirty="0" smtClean="0"/>
              <a:t>:  Import from new partner what had been diverted to a partner in prior FTA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Individual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Trade Creation</a:t>
            </a:r>
            <a:r>
              <a:rPr lang="en-US" dirty="0" smtClean="0"/>
              <a:t>:  Import from partner what you previously produced yourself</a:t>
            </a:r>
          </a:p>
          <a:p>
            <a:pPr lvl="1"/>
            <a:r>
              <a:rPr lang="en-US" dirty="0" smtClean="0"/>
              <a:t>Beneficial to partner, which exports</a:t>
            </a:r>
          </a:p>
          <a:p>
            <a:pPr lvl="1"/>
            <a:r>
              <a:rPr lang="en-US" dirty="0" smtClean="0"/>
              <a:t>Beneficial to importing country as a whole</a:t>
            </a:r>
          </a:p>
          <a:p>
            <a:pPr lvl="1"/>
            <a:r>
              <a:rPr lang="en-US" dirty="0" smtClean="0"/>
              <a:t>But harmful to import-competing industry in importing country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7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/>
              <a:t>Individual FTAs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Trade Diversion</a:t>
            </a:r>
            <a:r>
              <a:rPr lang="en-US" dirty="0" smtClean="0"/>
              <a:t>:  Import from partner what you previously imported from an outside country</a:t>
            </a:r>
          </a:p>
          <a:p>
            <a:pPr lvl="1"/>
            <a:r>
              <a:rPr lang="en-US" dirty="0" smtClean="0"/>
              <a:t>Harmful to outside country</a:t>
            </a:r>
          </a:p>
          <a:p>
            <a:pPr lvl="1"/>
            <a:r>
              <a:rPr lang="en-US" dirty="0" smtClean="0"/>
              <a:t>Harmless to import-competing industry in importing country (there is none)</a:t>
            </a:r>
          </a:p>
          <a:p>
            <a:pPr lvl="1"/>
            <a:r>
              <a:rPr lang="en-US" dirty="0" smtClean="0"/>
              <a:t>Harmful to importing country as whole, as it pays more for imports</a:t>
            </a:r>
          </a:p>
          <a:p>
            <a:pPr lvl="1"/>
            <a:r>
              <a:rPr lang="en-US" dirty="0" smtClean="0"/>
              <a:t>Beneficial to the partner exporting country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9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Additional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Preference Erosion</a:t>
            </a:r>
            <a:r>
              <a:rPr lang="en-US" dirty="0" smtClean="0"/>
              <a:t>:  Lose preference advantage to previous FTA partner when it forms FTA with your competitor</a:t>
            </a:r>
          </a:p>
          <a:p>
            <a:pPr lvl="1"/>
            <a:r>
              <a:rPr lang="en-US" dirty="0" smtClean="0"/>
              <a:t>Harmful to you and your export industry</a:t>
            </a:r>
          </a:p>
          <a:p>
            <a:pPr lvl="1"/>
            <a:r>
              <a:rPr lang="en-US" dirty="0"/>
              <a:t>Beneficial </a:t>
            </a:r>
            <a:r>
              <a:rPr lang="en-US" dirty="0" smtClean="0"/>
              <a:t>that partner, like trade creation</a:t>
            </a:r>
          </a:p>
          <a:p>
            <a:pPr lvl="1"/>
            <a:r>
              <a:rPr lang="en-US" dirty="0" smtClean="0"/>
              <a:t>Beneficial to competitor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7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Additional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Trade Reversion</a:t>
            </a:r>
            <a:r>
              <a:rPr lang="en-US" dirty="0" smtClean="0"/>
              <a:t>:  Undo previous trade diversion</a:t>
            </a:r>
          </a:p>
          <a:p>
            <a:pPr lvl="1"/>
            <a:r>
              <a:rPr lang="en-US" dirty="0" smtClean="0"/>
              <a:t>Beneficial to previous outside country</a:t>
            </a:r>
          </a:p>
          <a:p>
            <a:pPr lvl="1"/>
            <a:r>
              <a:rPr lang="en-US" dirty="0"/>
              <a:t>Beneficial </a:t>
            </a:r>
            <a:r>
              <a:rPr lang="en-US" dirty="0" smtClean="0"/>
              <a:t>to importing country, like trade creation</a:t>
            </a:r>
          </a:p>
          <a:p>
            <a:pPr lvl="1"/>
            <a:r>
              <a:rPr lang="en-US" dirty="0" smtClean="0"/>
              <a:t>Harmful to beneficiary of previous trade diversion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762000"/>
            <a:ext cx="2133600" cy="20574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90800" y="3733800"/>
            <a:ext cx="11430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24400" y="1676400"/>
            <a:ext cx="1219200" cy="11248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724400" y="3733800"/>
            <a:ext cx="22098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7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762000"/>
            <a:ext cx="2133600" cy="20574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90800" y="3733800"/>
            <a:ext cx="11430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24400" y="1676400"/>
            <a:ext cx="1219200" cy="11248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724400" y="3733800"/>
            <a:ext cx="22098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6533" y="135467"/>
            <a:ext cx="223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(US)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912534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(Japan)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34267" y="5706534"/>
            <a:ext cx="20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(Chile)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959599" y="2912534"/>
            <a:ext cx="194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(Mexico)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3999" y="237067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(Sample Countries)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928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58550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606" y="0"/>
            <a:ext cx="2693656" cy="288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4645" y="0"/>
            <a:ext cx="2693656" cy="288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5200" y="499365"/>
            <a:ext cx="1447800" cy="5486400"/>
          </a:xfrm>
          <a:prstGeom prst="roundRect">
            <a:avLst/>
          </a:prstGeom>
          <a:noFill/>
          <a:ln w="50800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9624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958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00200" y="762000"/>
            <a:ext cx="2133600" cy="205740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724400" y="1676400"/>
            <a:ext cx="1219200" cy="1124811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24400" y="3733800"/>
            <a:ext cx="2209800" cy="1958464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90800" y="3733800"/>
            <a:ext cx="1143000" cy="1044064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1733" y="728133"/>
            <a:ext cx="214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Trade Diversion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1947333" y="1524000"/>
            <a:ext cx="728134" cy="508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2336800" y="1168400"/>
            <a:ext cx="1507067" cy="12192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1865" y="1185334"/>
            <a:ext cx="165502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Hurts A &amp; 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Helps 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Hurts B (!)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4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Additional effect if a member already has an FTA with an outside country:</a:t>
            </a:r>
          </a:p>
          <a:p>
            <a:pPr lvl="1"/>
            <a:r>
              <a:rPr lang="en-US" dirty="0" smtClean="0"/>
              <a:t>Trade reversion:  Imports that were diverted from the new partner by the 1</a:t>
            </a:r>
            <a:r>
              <a:rPr lang="en-US" baseline="30000" dirty="0" smtClean="0"/>
              <a:t>st</a:t>
            </a:r>
            <a:r>
              <a:rPr lang="en-US" dirty="0" smtClean="0"/>
              <a:t> FTA revert to the new partner with the 2</a:t>
            </a:r>
            <a:r>
              <a:rPr lang="en-US" baseline="30000" dirty="0" smtClean="0"/>
              <a:t>nd</a:t>
            </a:r>
            <a:r>
              <a:rPr lang="en-US" dirty="0" smtClean="0"/>
              <a:t> FTA</a:t>
            </a:r>
          </a:p>
          <a:p>
            <a:pPr lvl="1"/>
            <a:r>
              <a:rPr lang="en-US" dirty="0" smtClean="0"/>
              <a:t>This is a form of trade diversion</a:t>
            </a:r>
          </a:p>
          <a:p>
            <a:pPr lvl="2"/>
            <a:r>
              <a:rPr lang="en-US" dirty="0" smtClean="0"/>
              <a:t>Harmful to the country diverted from (which had benefited from 1</a:t>
            </a:r>
            <a:r>
              <a:rPr lang="en-US" baseline="30000" dirty="0" smtClean="0"/>
              <a:t>st</a:t>
            </a:r>
            <a:r>
              <a:rPr lang="en-US" dirty="0" smtClean="0"/>
              <a:t> FTA’s trade diversion)</a:t>
            </a:r>
          </a:p>
          <a:p>
            <a:pPr lvl="2"/>
            <a:r>
              <a:rPr lang="en-US" dirty="0" smtClean="0"/>
              <a:t>But beneficial to the importing country – it gets back to cheap imports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6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5200" y="499365"/>
            <a:ext cx="1447800" cy="5486400"/>
          </a:xfrm>
          <a:prstGeom prst="roundRect">
            <a:avLst/>
          </a:prstGeom>
          <a:noFill/>
          <a:ln w="50800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9624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958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4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5200" y="499365"/>
            <a:ext cx="1447800" cy="5486400"/>
          </a:xfrm>
          <a:prstGeom prst="roundRect">
            <a:avLst/>
          </a:prstGeom>
          <a:noFill/>
          <a:ln w="50800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4958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2759543">
            <a:off x="2122084" y="-170915"/>
            <a:ext cx="1981200" cy="4929149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600200" y="762000"/>
            <a:ext cx="2133600" cy="2039212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86000" y="1371600"/>
            <a:ext cx="1447800" cy="1429611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62400" y="1676400"/>
            <a:ext cx="0" cy="3101464"/>
          </a:xfrm>
          <a:prstGeom prst="straightConnector1">
            <a:avLst/>
          </a:prstGeom>
          <a:ln w="127000">
            <a:solidFill>
              <a:srgbClr val="008000">
                <a:alpha val="46000"/>
              </a:srgb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355600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Trade Reversion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" name="Curved Connector 2"/>
          <p:cNvCxnSpPr>
            <a:stCxn id="25" idx="2"/>
          </p:cNvCxnSpPr>
          <p:nvPr/>
        </p:nvCxnSpPr>
        <p:spPr>
          <a:xfrm rot="16200000" flipH="1">
            <a:off x="1297633" y="637231"/>
            <a:ext cx="791400" cy="1151467"/>
          </a:xfrm>
          <a:prstGeom prst="curved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5" idx="2"/>
          </p:cNvCxnSpPr>
          <p:nvPr/>
        </p:nvCxnSpPr>
        <p:spPr>
          <a:xfrm rot="16200000" flipH="1">
            <a:off x="1636301" y="298563"/>
            <a:ext cx="1739668" cy="2777071"/>
          </a:xfrm>
          <a:prstGeom prst="curved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21733" y="4809066"/>
            <a:ext cx="255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More Trade Diversion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1778000" y="4673600"/>
            <a:ext cx="762000" cy="6096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863602" y="3793070"/>
            <a:ext cx="2387599" cy="55879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5400000" flipH="1" flipV="1">
            <a:off x="1617133" y="3953934"/>
            <a:ext cx="1540935" cy="108373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1" y="1185334"/>
            <a:ext cx="223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Helps A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Hurts C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Helps 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6400" y="5452532"/>
            <a:ext cx="2556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Helps B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Hurts 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Hurts C (&amp;D)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7865" y="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(TPP)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9" grpId="0"/>
      <p:bldP spid="40" grpId="0"/>
      <p:bldP spid="42" grpId="0"/>
      <p:bldP spid="4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paper I work through the trade effects on individual countries and groups of countries</a:t>
            </a:r>
          </a:p>
          <a:p>
            <a:r>
              <a:rPr lang="en-US" dirty="0" smtClean="0"/>
              <a:t>Discussion is based on the presence and absence of FTAs in Figure 4 covering the major trade flows indicated in Figures 5 &amp; 6</a:t>
            </a:r>
          </a:p>
          <a:p>
            <a:r>
              <a:rPr lang="en-US" dirty="0" smtClean="0"/>
              <a:t>I’ll do just a sample here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0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2" name="Content Placeholder 1" descr="TPP FTA charts Austral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9719733" y="254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32667" y="203200"/>
            <a:ext cx="2929466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0" y="-1"/>
            <a:ext cx="9144000" cy="685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Australia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400" dirty="0" smtClean="0"/>
              <a:t>Biggest trade partners are </a:t>
            </a:r>
          </a:p>
          <a:p>
            <a:pPr lvl="2"/>
            <a:r>
              <a:rPr lang="en-US" sz="2000" dirty="0" smtClean="0"/>
              <a:t>China – not in TPP</a:t>
            </a:r>
          </a:p>
          <a:p>
            <a:pPr lvl="2"/>
            <a:r>
              <a:rPr lang="en-US" sz="2000" dirty="0" smtClean="0"/>
              <a:t>Japan – in TPP</a:t>
            </a:r>
          </a:p>
          <a:p>
            <a:pPr lvl="1"/>
            <a:r>
              <a:rPr lang="en-US" sz="2400" dirty="0" smtClean="0"/>
              <a:t>Will gain from</a:t>
            </a:r>
          </a:p>
          <a:p>
            <a:pPr lvl="2"/>
            <a:r>
              <a:rPr lang="en-US" sz="2000" dirty="0" smtClean="0"/>
              <a:t>It’s own trade creation with Japan</a:t>
            </a:r>
          </a:p>
          <a:p>
            <a:pPr lvl="2"/>
            <a:r>
              <a:rPr lang="en-US" sz="2000" dirty="0" smtClean="0"/>
              <a:t>Japan’s trade diversion from China</a:t>
            </a:r>
          </a:p>
          <a:p>
            <a:pPr lvl="1"/>
            <a:r>
              <a:rPr lang="en-US" sz="2400" dirty="0" smtClean="0"/>
              <a:t>Will lose from</a:t>
            </a:r>
          </a:p>
          <a:p>
            <a:pPr lvl="2"/>
            <a:r>
              <a:rPr lang="en-US" sz="2000" dirty="0" smtClean="0"/>
              <a:t>It’s own trade diversion towards Japan (from China)</a:t>
            </a:r>
          </a:p>
          <a:p>
            <a:pPr lvl="1"/>
            <a:r>
              <a:rPr lang="en-US" dirty="0" smtClean="0"/>
              <a:t>Net effect likely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3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2" name="Content Placeholder 1" descr="TPP FTA charts Singapor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9719733" y="254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32667" y="203200"/>
            <a:ext cx="2929466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0" y="0"/>
            <a:ext cx="9144000" cy="685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Singapore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r>
              <a:rPr lang="en-US" sz="2400" dirty="0" smtClean="0"/>
              <a:t>Biggest trade partners are</a:t>
            </a:r>
          </a:p>
          <a:p>
            <a:pPr lvl="2"/>
            <a:r>
              <a:rPr lang="en-US" sz="2000" dirty="0" smtClean="0"/>
              <a:t>China – not in TPP</a:t>
            </a:r>
          </a:p>
          <a:p>
            <a:pPr lvl="2"/>
            <a:r>
              <a:rPr lang="en-US" sz="2000" dirty="0" smtClean="0"/>
              <a:t>E.U. – not in TPP</a:t>
            </a:r>
          </a:p>
          <a:p>
            <a:pPr lvl="2"/>
            <a:r>
              <a:rPr lang="en-US" sz="2000" dirty="0" err="1" smtClean="0"/>
              <a:t>Malaysai</a:t>
            </a:r>
            <a:r>
              <a:rPr lang="en-US" sz="2000" dirty="0" smtClean="0"/>
              <a:t> – in TPP</a:t>
            </a:r>
          </a:p>
          <a:p>
            <a:pPr lvl="1"/>
            <a:r>
              <a:rPr lang="en-US" sz="2400" dirty="0" smtClean="0"/>
              <a:t>Has FTAs with almost everybody</a:t>
            </a:r>
          </a:p>
          <a:p>
            <a:pPr lvl="1"/>
            <a:r>
              <a:rPr lang="en-US" sz="2400" dirty="0" smtClean="0"/>
              <a:t>Has benefited from trade diversion with FTA partners, some of which will be eroded</a:t>
            </a:r>
          </a:p>
          <a:p>
            <a:pPr lvl="1"/>
            <a:r>
              <a:rPr lang="en-US" sz="2400" dirty="0" smtClean="0"/>
              <a:t>Thus it may lose slightly, but will be mostly unaffected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33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2" name="Content Placeholder 1" descr="TPP FTA charts Chin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9719733" y="254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32667" y="203200"/>
            <a:ext cx="2929466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0" y="-1"/>
            <a:ext cx="9144000" cy="685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China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Largest trade partners are</a:t>
            </a:r>
          </a:p>
          <a:p>
            <a:pPr lvl="1"/>
            <a:r>
              <a:rPr lang="en-US" dirty="0" smtClean="0"/>
              <a:t>Japan and US, both in TPP</a:t>
            </a:r>
          </a:p>
          <a:p>
            <a:pPr lvl="1"/>
            <a:r>
              <a:rPr lang="en-US" dirty="0" smtClean="0"/>
              <a:t>S. Korea and E.U., not in TPP</a:t>
            </a:r>
          </a:p>
          <a:p>
            <a:r>
              <a:rPr lang="en-US" dirty="0" smtClean="0"/>
              <a:t>Has many FTAs, but not with these</a:t>
            </a:r>
          </a:p>
          <a:p>
            <a:r>
              <a:rPr lang="en-US" dirty="0" smtClean="0"/>
              <a:t>Stands to lose from trade diversion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2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922" y="-153950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The “Spaghetti Bowl”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65971"/>
            <a:ext cx="8840645" cy="5022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487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 Is the TPP?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 Features of TPP (only a few of 30 chapters):</a:t>
            </a:r>
          </a:p>
          <a:p>
            <a:pPr lvl="1"/>
            <a:r>
              <a:rPr lang="en-US" dirty="0" smtClean="0"/>
              <a:t>Trade in goods:  Reduce/remove tariffs &amp; NTBs</a:t>
            </a:r>
          </a:p>
          <a:p>
            <a:pPr lvl="1"/>
            <a:r>
              <a:rPr lang="en-US" dirty="0" smtClean="0"/>
              <a:t>Trade in services:  Reduce/remove barriers</a:t>
            </a:r>
          </a:p>
          <a:p>
            <a:pPr lvl="1"/>
            <a:r>
              <a:rPr lang="en-US" dirty="0" smtClean="0"/>
              <a:t>Digital trade:  Facilitate data flows and E-commerce</a:t>
            </a:r>
          </a:p>
          <a:p>
            <a:pPr lvl="1"/>
            <a:r>
              <a:rPr lang="en-US" dirty="0" smtClean="0"/>
              <a:t>Investment:  Investor/State Dispute Resolution</a:t>
            </a:r>
          </a:p>
          <a:p>
            <a:pPr lvl="1"/>
            <a:r>
              <a:rPr lang="en-US" dirty="0" smtClean="0"/>
              <a:t>Intellectual Property:   Expanded patents, etc.</a:t>
            </a:r>
          </a:p>
          <a:p>
            <a:pPr lvl="1"/>
            <a:r>
              <a:rPr lang="en-US" dirty="0"/>
              <a:t>Labor:  Enforcement of </a:t>
            </a:r>
            <a:r>
              <a:rPr lang="en-US" dirty="0" smtClean="0"/>
              <a:t>standards</a:t>
            </a:r>
            <a:endParaRPr lang="en-US" dirty="0"/>
          </a:p>
          <a:p>
            <a:pPr lvl="1"/>
            <a:r>
              <a:rPr lang="en-US" dirty="0"/>
              <a:t>Environment:  Enforcement of standards</a:t>
            </a:r>
          </a:p>
          <a:p>
            <a:pPr lvl="1"/>
            <a:r>
              <a:rPr lang="en-US" dirty="0" smtClean="0"/>
              <a:t>State-Owned Firms:  Competitive neutrality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Trade in </a:t>
            </a:r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820"/>
            <a:ext cx="8229600" cy="4798344"/>
          </a:xfrm>
        </p:spPr>
        <p:txBody>
          <a:bodyPr>
            <a:normAutofit/>
          </a:bodyPr>
          <a:lstStyle/>
          <a:p>
            <a:r>
              <a:rPr lang="en-US" dirty="0"/>
              <a:t>Trade in goods:  Reduce/remove tariffs &amp; </a:t>
            </a:r>
            <a:r>
              <a:rPr lang="en-US" dirty="0" smtClean="0"/>
              <a:t>NTBs on 11,000 products among TPP countries</a:t>
            </a:r>
          </a:p>
          <a:p>
            <a:pPr lvl="1"/>
            <a:r>
              <a:rPr lang="en-US" dirty="0" smtClean="0"/>
              <a:t>Most US tariffs (average 3.4%) fall to zero.</a:t>
            </a:r>
          </a:p>
          <a:p>
            <a:pPr lvl="1"/>
            <a:r>
              <a:rPr lang="en-US" dirty="0" smtClean="0"/>
              <a:t>Most tariffs faced by US exports fall to zero:</a:t>
            </a:r>
          </a:p>
          <a:p>
            <a:pPr lvl="1"/>
            <a:r>
              <a:rPr lang="en-US" dirty="0" smtClean="0"/>
              <a:t>Main exception:  Certain agriculture</a:t>
            </a:r>
          </a:p>
          <a:p>
            <a:pPr lvl="1"/>
            <a:r>
              <a:rPr lang="en-US" dirty="0" smtClean="0"/>
              <a:t>Other policies and regulations that restrain trade to be harmonized or removed.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Trade in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Tariffs</a:t>
            </a:r>
          </a:p>
          <a:p>
            <a:pPr lvl="1"/>
            <a:r>
              <a:rPr lang="en-US" dirty="0" smtClean="0"/>
              <a:t>Cars and trucks: US tariffs removed</a:t>
            </a:r>
          </a:p>
          <a:p>
            <a:pPr lvl="2"/>
            <a:r>
              <a:rPr lang="en-US" dirty="0"/>
              <a:t>Cars:  2.5%, removal phased in over 25 years.</a:t>
            </a:r>
          </a:p>
          <a:p>
            <a:pPr lvl="2"/>
            <a:r>
              <a:rPr lang="en-US" dirty="0"/>
              <a:t>Trucks:  25%, removal phased in over 30 Years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Schedules and rates differ by exporting country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4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49827</TotalTime>
  <Words>3031</Words>
  <Application>Microsoft Macintosh PowerPoint</Application>
  <PresentationFormat>On-screen Show (4:3)</PresentationFormat>
  <Paragraphs>404</Paragraphs>
  <Slides>57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Trans-Pacific Partnership</vt:lpstr>
      <vt:lpstr>What Is the TPP?</vt:lpstr>
      <vt:lpstr>What Is the TPP?</vt:lpstr>
      <vt:lpstr>PowerPoint Presentation</vt:lpstr>
      <vt:lpstr>PowerPoint Presentation</vt:lpstr>
      <vt:lpstr>The “Spaghetti Bowl”</vt:lpstr>
      <vt:lpstr>What Is the TPP?</vt:lpstr>
      <vt:lpstr>Trade in Goods</vt:lpstr>
      <vt:lpstr>Trade in Goods</vt:lpstr>
      <vt:lpstr>PowerPoint Presentation</vt:lpstr>
      <vt:lpstr>PowerPoint Presentation</vt:lpstr>
      <vt:lpstr>Trade in Services</vt:lpstr>
      <vt:lpstr>Digital Trade</vt:lpstr>
      <vt:lpstr>Investment</vt:lpstr>
      <vt:lpstr>Intellectual Property</vt:lpstr>
      <vt:lpstr>Labor</vt:lpstr>
      <vt:lpstr>Environment</vt:lpstr>
      <vt:lpstr>State-Owned Enterprises</vt:lpstr>
      <vt:lpstr>Contentious Issues</vt:lpstr>
      <vt:lpstr>Contentious Issues:  Biologics</vt:lpstr>
      <vt:lpstr>Contentious Issues:  Biologics</vt:lpstr>
      <vt:lpstr>Contentious Issues:  Dairy</vt:lpstr>
      <vt:lpstr>Contentious Issues:  Dairy</vt:lpstr>
      <vt:lpstr>Contentious Issues: Auto Parts</vt:lpstr>
      <vt:lpstr>Contentious Issues: Auto Parts</vt:lpstr>
      <vt:lpstr>Contentious Issues:  Japanese Ag.</vt:lpstr>
      <vt:lpstr>Contentious Issues:  Japanese Ag.</vt:lpstr>
      <vt:lpstr>Contentious Issues:  ISDS</vt:lpstr>
      <vt:lpstr>Contentious Issues:  ISDS</vt:lpstr>
      <vt:lpstr>Contentious Issues:  Exchange Rates</vt:lpstr>
      <vt:lpstr>Contentious Issues:  Exchange Rates</vt:lpstr>
      <vt:lpstr>Contentious Issues and Their Resolutions</vt:lpstr>
      <vt:lpstr>What’s Next?</vt:lpstr>
      <vt:lpstr>PowerPoint Presentation</vt:lpstr>
      <vt:lpstr>How will TPP affect the trade of its Neighbors?</vt:lpstr>
      <vt:lpstr>Overlap of TPP with ASEAN and other FTAs</vt:lpstr>
      <vt:lpstr>PowerPoint Presentation</vt:lpstr>
      <vt:lpstr>Overlap of TPP with other FTAs</vt:lpstr>
      <vt:lpstr>PowerPoint Presentation</vt:lpstr>
      <vt:lpstr>Trade Effects of TTIP</vt:lpstr>
      <vt:lpstr>PowerPoint Presentation</vt:lpstr>
      <vt:lpstr>PowerPoint Presentation</vt:lpstr>
      <vt:lpstr>Trade Effects of TPP</vt:lpstr>
      <vt:lpstr>Trade Effects of Individual FTAs</vt:lpstr>
      <vt:lpstr>Trade Effects of Individual FTAs</vt:lpstr>
      <vt:lpstr>Trade Effects of Additional FTAs</vt:lpstr>
      <vt:lpstr>Trade Effects of Additional FTAs</vt:lpstr>
      <vt:lpstr>PowerPoint Presentation</vt:lpstr>
      <vt:lpstr>PowerPoint Presentation</vt:lpstr>
      <vt:lpstr>PowerPoint Presentation</vt:lpstr>
      <vt:lpstr>Trade Effects of FTAs</vt:lpstr>
      <vt:lpstr>PowerPoint Presentation</vt:lpstr>
      <vt:lpstr>PowerPoint Presentation</vt:lpstr>
      <vt:lpstr>Trade Effects of TPP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Alan Deardorff</cp:lastModifiedBy>
  <cp:revision>183</cp:revision>
  <cp:lastPrinted>2015-11-23T16:23:32Z</cp:lastPrinted>
  <dcterms:created xsi:type="dcterms:W3CDTF">2012-05-22T13:39:22Z</dcterms:created>
  <dcterms:modified xsi:type="dcterms:W3CDTF">2016-03-03T04:13:50Z</dcterms:modified>
</cp:coreProperties>
</file>